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312" r:id="rId6"/>
    <p:sldId id="313" r:id="rId7"/>
    <p:sldId id="314" r:id="rId8"/>
    <p:sldId id="316" r:id="rId9"/>
    <p:sldId id="317" r:id="rId10"/>
    <p:sldId id="318" r:id="rId11"/>
    <p:sldId id="319" r:id="rId12"/>
    <p:sldId id="320" r:id="rId13"/>
    <p:sldId id="31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8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business-and-technology/computer-screen-with-code-on-it.jpg.php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</a:t>
            </a:r>
          </a:p>
          <a:p>
            <a:r>
              <a:rPr lang="es-ES" dirty="0"/>
              <a:t>Data Analytics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6EA8D23B-3788-6CC4-76EE-02672E7618A0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704" r="24704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34C703-4D2A-5097-5D80-823AD69C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6580059" cy="1325563"/>
          </a:xfrm>
        </p:spPr>
        <p:txBody>
          <a:bodyPr/>
          <a:lstStyle/>
          <a:p>
            <a:r>
              <a:rPr lang="es-ES" dirty="0" err="1"/>
              <a:t>Lab</a:t>
            </a:r>
            <a:r>
              <a:rPr lang="es-ES" dirty="0"/>
              <a:t> 3: </a:t>
            </a:r>
            <a:br>
              <a:rPr lang="es-ES" dirty="0"/>
            </a:br>
            <a:r>
              <a:rPr lang="es-ES" b="1" dirty="0" err="1"/>
              <a:t>Databricks</a:t>
            </a:r>
            <a:r>
              <a:rPr lang="es-ES" b="1" dirty="0"/>
              <a:t> Data Analytics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516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1955075" y="1622510"/>
            <a:ext cx="7458891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 ecosistema unificado para el análisis de datos, permitiendo a los usuarios consultar datos </a:t>
            </a:r>
            <a:r>
              <a:rPr lang="es-ES" dirty="0" err="1"/>
              <a:t>ingestados</a:t>
            </a:r>
            <a:r>
              <a:rPr lang="es-ES" dirty="0"/>
              <a:t> a través de SQL y una interfaz gráfica intuitiva. </a:t>
            </a:r>
          </a:p>
          <a:p>
            <a:pPr marL="0" indent="0">
              <a:buNone/>
            </a:pPr>
            <a:r>
              <a:rPr lang="es-ES" dirty="0"/>
              <a:t>La plataforma combina la facilidad de SQL con las herramientas avanzadas de análisis para un procesamiento de datos eficaz, habilitando desde la exploración de datos hasta la creación de </a:t>
            </a:r>
            <a:r>
              <a:rPr lang="es-ES" dirty="0" err="1"/>
              <a:t>Dashboards</a:t>
            </a:r>
            <a:r>
              <a:rPr lang="es-ES" dirty="0"/>
              <a:t> y Alertas.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AA7096C-0BB4-2872-A831-D10F28C73C74}"/>
              </a:ext>
            </a:extLst>
          </p:cNvPr>
          <p:cNvGrpSpPr/>
          <p:nvPr/>
        </p:nvGrpSpPr>
        <p:grpSpPr>
          <a:xfrm>
            <a:off x="587829" y="1528168"/>
            <a:ext cx="1169657" cy="4344440"/>
            <a:chOff x="9123874" y="1509298"/>
            <a:chExt cx="1169657" cy="434444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B98466-3A5F-7CDC-505D-246138799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23874" y="1509298"/>
              <a:ext cx="1169657" cy="4344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0D0CBE-22CC-2AAE-AE03-F14F22001E89}"/>
                </a:ext>
              </a:extLst>
            </p:cNvPr>
            <p:cNvSpPr/>
            <p:nvPr/>
          </p:nvSpPr>
          <p:spPr>
            <a:xfrm>
              <a:off x="9123874" y="2751909"/>
              <a:ext cx="1169657" cy="12714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111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Consulta de Datos con SQL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4245427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Utilizando SQL en </a:t>
            </a:r>
            <a:r>
              <a:rPr lang="es-ES" dirty="0" err="1"/>
              <a:t>Databricks</a:t>
            </a:r>
            <a:r>
              <a:rPr lang="es-ES" dirty="0"/>
              <a:t>, los usuarios pueden ejecutar consultas sobre los datos </a:t>
            </a:r>
            <a:r>
              <a:rPr lang="es-ES" dirty="0" err="1"/>
              <a:t>ingesados</a:t>
            </a:r>
            <a:r>
              <a:rPr lang="es-ES" dirty="0"/>
              <a:t> de manera eficiente. </a:t>
            </a:r>
          </a:p>
          <a:p>
            <a:pPr marL="0" indent="0">
              <a:buNone/>
            </a:pPr>
            <a:r>
              <a:rPr lang="es-ES" dirty="0"/>
              <a:t>La sección 'SQL Editor' dentro del menú de opciones permite escribir y ejecutar consultas SQL directamente, facilitando la manipulación y análisis de grandes volúmenes de datos.</a:t>
            </a:r>
          </a:p>
          <a:p>
            <a:pPr marL="0" indent="0">
              <a:buNone/>
            </a:pPr>
            <a:r>
              <a:rPr lang="es-ES" dirty="0"/>
              <a:t>Para consultas que se repitan con frecuencia podemos guardarlas para </a:t>
            </a:r>
            <a:r>
              <a:rPr lang="es-ES" dirty="0" err="1"/>
              <a:t>recuperlas</a:t>
            </a:r>
            <a:r>
              <a:rPr lang="es-ES" dirty="0"/>
              <a:t> posteriormente a través de la opción “</a:t>
            </a:r>
            <a:r>
              <a:rPr lang="es-ES" dirty="0" err="1"/>
              <a:t>Queries</a:t>
            </a:r>
            <a:r>
              <a:rPr lang="es-ES" dirty="0"/>
              <a:t>”</a:t>
            </a:r>
            <a:endParaRPr lang="en-US" dirty="0"/>
          </a:p>
        </p:txBody>
      </p:sp>
      <p:pic>
        <p:nvPicPr>
          <p:cNvPr id="1026" name="Picture 2" descr="Write queries and explore data in the SQL Editor | Databricks on AWS">
            <a:extLst>
              <a:ext uri="{FF2B5EF4-FFF2-40B4-BE49-F238E27FC236}">
                <a16:creationId xmlns:a16="http://schemas.microsoft.com/office/drawing/2014/main" id="{530FD72E-51AF-BD8A-659A-DE03224C3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849" y="1394104"/>
            <a:ext cx="6304321" cy="456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3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10350135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Los SQL </a:t>
            </a:r>
            <a:r>
              <a:rPr lang="es-ES" dirty="0" err="1"/>
              <a:t>Warehouses</a:t>
            </a:r>
            <a:r>
              <a:rPr lang="es-ES" dirty="0"/>
              <a:t> representan una evolución en la gestión y análisis de datos en la nube. </a:t>
            </a:r>
          </a:p>
          <a:p>
            <a:pPr marL="0" indent="0">
              <a:buNone/>
            </a:pPr>
            <a:r>
              <a:rPr lang="es-ES" dirty="0"/>
              <a:t>Diseñados específicamente para consultas SQL de alto rendimiento, estos </a:t>
            </a:r>
            <a:r>
              <a:rPr lang="es-ES" dirty="0" err="1"/>
              <a:t>clusters</a:t>
            </a:r>
            <a:r>
              <a:rPr lang="es-ES" dirty="0"/>
              <a:t> están optimizados para cargar, transformar y analizar grandes volúmenes de datos con una eficiencia excepcional</a:t>
            </a:r>
          </a:p>
          <a:p>
            <a:pPr marL="0" indent="0">
              <a:buNone/>
            </a:pPr>
            <a:r>
              <a:rPr lang="es-ES" dirty="0"/>
              <a:t>Se diferencian de los </a:t>
            </a:r>
            <a:r>
              <a:rPr lang="es-ES" dirty="0" err="1"/>
              <a:t>clusters</a:t>
            </a:r>
            <a:r>
              <a:rPr lang="es-ES" dirty="0"/>
              <a:t> de procesamiento de datos en las siguientes características:</a:t>
            </a:r>
          </a:p>
          <a:p>
            <a:r>
              <a:rPr lang="es-ES" b="1" dirty="0"/>
              <a:t>Optimización para Consultas SQL</a:t>
            </a:r>
            <a:r>
              <a:rPr lang="es-ES" dirty="0"/>
              <a:t>: Mediante una cola de ejecución en paralelo y </a:t>
            </a:r>
            <a:r>
              <a:rPr lang="es-ES" dirty="0" err="1"/>
              <a:t>Photon</a:t>
            </a:r>
            <a:r>
              <a:rPr lang="es-ES" dirty="0"/>
              <a:t> por defecto habilitado para la ejecución de consultas</a:t>
            </a:r>
          </a:p>
          <a:p>
            <a:r>
              <a:rPr lang="es-ES" b="1" dirty="0"/>
              <a:t>Escalabilidad Automática</a:t>
            </a:r>
            <a:r>
              <a:rPr lang="es-ES" dirty="0"/>
              <a:t>: Escalado automático para ajustarse a la carga de trabajo</a:t>
            </a:r>
          </a:p>
          <a:p>
            <a:r>
              <a:rPr lang="es-ES" b="1" dirty="0"/>
              <a:t>Gestión de Costes</a:t>
            </a:r>
            <a:r>
              <a:rPr lang="es-ES" dirty="0"/>
              <a:t>: Más predecible basado en el rendimiento de las consultas.</a:t>
            </a:r>
          </a:p>
          <a:p>
            <a:r>
              <a:rPr lang="es-ES" b="1" dirty="0"/>
              <a:t>Experiencia de Usuario y Herramientas de BI</a:t>
            </a:r>
            <a:r>
              <a:rPr lang="es-ES" dirty="0"/>
              <a:t>: Están diseñados para ser integrados con herramientas de BI. Con los </a:t>
            </a:r>
            <a:r>
              <a:rPr lang="es-ES" dirty="0" err="1"/>
              <a:t>clusters</a:t>
            </a:r>
            <a:r>
              <a:rPr lang="es-ES" dirty="0"/>
              <a:t> normales, la experiencia no es tan directa ni optimizada como con SQL </a:t>
            </a:r>
            <a:r>
              <a:rPr lang="es-ES" dirty="0" err="1"/>
              <a:t>Warehouses</a:t>
            </a: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94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r>
              <a:rPr lang="es-ES" dirty="0"/>
              <a:t> en Azure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7" y="1448339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una variedad de tamaños de </a:t>
            </a:r>
            <a:r>
              <a:rPr lang="es-ES" dirty="0" err="1"/>
              <a:t>clusters</a:t>
            </a:r>
            <a:r>
              <a:rPr lang="es-ES" dirty="0"/>
              <a:t>, desde pequeños para tareas ligeras de desarrollo hasta grandes para el procesamiento de datos a escala de </a:t>
            </a:r>
            <a:r>
              <a:rPr lang="es-ES" dirty="0" err="1"/>
              <a:t>petabytes</a:t>
            </a:r>
            <a:r>
              <a:rPr lang="es-ES" dirty="0"/>
              <a:t>. </a:t>
            </a:r>
          </a:p>
          <a:p>
            <a:pPr marL="0" indent="0">
              <a:buNone/>
            </a:pPr>
            <a:r>
              <a:rPr lang="es-ES" dirty="0"/>
              <a:t>Esto permite a los usuarios escalar sus recursos según las necesidades específicas de cada proyecto.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4FD44-A039-9583-6323-ADC2D1DE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715" y="1448339"/>
            <a:ext cx="5876296" cy="310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99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facilita la 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interactivas, permitiendo a los usuarios transformar sus datos en </a:t>
            </a:r>
            <a:r>
              <a:rPr lang="es-ES" dirty="0" err="1"/>
              <a:t>insights</a:t>
            </a:r>
            <a:r>
              <a:rPr lang="es-ES" dirty="0"/>
              <a:t> accionables. </a:t>
            </a:r>
          </a:p>
          <a:p>
            <a:pPr marL="0" indent="0">
              <a:buNone/>
            </a:pPr>
            <a:r>
              <a:rPr lang="es-ES" dirty="0"/>
              <a:t>La plataforma soporta una amplia gama de gráficos y visualizaciones personalizables.</a:t>
            </a:r>
          </a:p>
          <a:p>
            <a:pPr marL="0" indent="0">
              <a:buNone/>
            </a:pPr>
            <a:r>
              <a:rPr lang="es-ES" dirty="0"/>
              <a:t>Permite compartir los resultados de manera efectiva con </a:t>
            </a:r>
            <a:r>
              <a:rPr lang="es-ES" dirty="0" err="1"/>
              <a:t>stakeholders</a:t>
            </a:r>
            <a:r>
              <a:rPr lang="es-ES" dirty="0"/>
              <a:t>, potenciando la toma de decisiones basada en datos</a:t>
            </a:r>
            <a:endParaRPr lang="en-US" dirty="0"/>
          </a:p>
        </p:txBody>
      </p:sp>
      <p:pic>
        <p:nvPicPr>
          <p:cNvPr id="2050" name="Picture 2" descr="Tutorial: Use sample dashboards in Databricks SQL | Databricks on Google  Cloud">
            <a:extLst>
              <a:ext uri="{FF2B5EF4-FFF2-40B4-BE49-F238E27FC236}">
                <a16:creationId xmlns:a16="http://schemas.microsoft.com/office/drawing/2014/main" id="{8FFDB363-8311-57FD-2FDC-AE32B2868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325664"/>
            <a:ext cx="5527721" cy="471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24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050167B-07AC-C552-4D3A-0EA6A9E41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74" y="1645100"/>
            <a:ext cx="6019009" cy="356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42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4098" name="Picture 2" descr="Databricks SQL Query Profile of a TPC-H query (graph view).">
            <a:extLst>
              <a:ext uri="{FF2B5EF4-FFF2-40B4-BE49-F238E27FC236}">
                <a16:creationId xmlns:a16="http://schemas.microsoft.com/office/drawing/2014/main" id="{0FA467A0-3C3B-7AC2-79E9-B8D2B6120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815" y="1393371"/>
            <a:ext cx="4740614" cy="431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144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con Herramientas Externas de BI y Visualización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se integra a la perfección con herramientas externas de BI y visualización como </a:t>
            </a:r>
            <a:r>
              <a:rPr lang="es-ES" dirty="0" err="1"/>
              <a:t>Tableau</a:t>
            </a:r>
            <a:r>
              <a:rPr lang="es-ES" dirty="0"/>
              <a:t>, </a:t>
            </a:r>
            <a:r>
              <a:rPr lang="es-ES" dirty="0" err="1"/>
              <a:t>Power</a:t>
            </a:r>
            <a:r>
              <a:rPr lang="es-ES" dirty="0"/>
              <a:t> BI y </a:t>
            </a:r>
            <a:r>
              <a:rPr lang="es-ES" dirty="0" err="1"/>
              <a:t>Looker</a:t>
            </a:r>
            <a:r>
              <a:rPr lang="es-ES" dirty="0"/>
              <a:t>, ampliando las capacidades de análisis y reporte de los usuarios.</a:t>
            </a:r>
          </a:p>
          <a:p>
            <a:pPr marL="0" indent="0">
              <a:buNone/>
            </a:pPr>
            <a:r>
              <a:rPr lang="es-ES" dirty="0"/>
              <a:t>Esta integración permite a las organizaciones aprovechar sus inversiones existentes en herramientas de BI, facilitando la visualización avanzada de datos y la creación de </a:t>
            </a:r>
            <a:r>
              <a:rPr lang="es-ES" dirty="0" err="1"/>
              <a:t>dashboards</a:t>
            </a:r>
            <a:r>
              <a:rPr lang="es-ES" dirty="0"/>
              <a:t> interactivos</a:t>
            </a:r>
            <a:endParaRPr lang="en-US" dirty="0"/>
          </a:p>
        </p:txBody>
      </p:sp>
      <p:pic>
        <p:nvPicPr>
          <p:cNvPr id="5122" name="Picture 2" descr="Power BI, la solución de inteligencia empresarial de Microsoft">
            <a:extLst>
              <a:ext uri="{FF2B5EF4-FFF2-40B4-BE49-F238E27FC236}">
                <a16:creationId xmlns:a16="http://schemas.microsoft.com/office/drawing/2014/main" id="{FB138694-2806-AE43-2559-56A4081A6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765381"/>
            <a:ext cx="2930651" cy="126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ableau - CRONUTS.DIGITAL">
            <a:extLst>
              <a:ext uri="{FF2B5EF4-FFF2-40B4-BE49-F238E27FC236}">
                <a16:creationId xmlns:a16="http://schemas.microsoft.com/office/drawing/2014/main" id="{C5514451-959D-1976-2616-DFC03CCFA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474" y="1622509"/>
            <a:ext cx="1545771" cy="154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Looker by Google Cloud Logo PNG vector in SVG, PDF, AI, CDR format">
            <a:extLst>
              <a:ext uri="{FF2B5EF4-FFF2-40B4-BE49-F238E27FC236}">
                <a16:creationId xmlns:a16="http://schemas.microsoft.com/office/drawing/2014/main" id="{B08223EA-6ADC-81F7-8098-7F0FA8B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283" y="3429000"/>
            <a:ext cx="2492962" cy="187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93356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575</Words>
  <Application>Microsoft Office PowerPoint</Application>
  <PresentationFormat>Widescreen</PresentationFormat>
  <Paragraphs>36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Databricks – Data Analytics</vt:lpstr>
      <vt:lpstr>Consulta de Datos con SQL</vt:lpstr>
      <vt:lpstr>SQL Warehouses</vt:lpstr>
      <vt:lpstr>SQL Warehouses en Azure</vt:lpstr>
      <vt:lpstr>Creación de Dashboards y Visualizaciones Interactivas</vt:lpstr>
      <vt:lpstr>Query History</vt:lpstr>
      <vt:lpstr>Query History</vt:lpstr>
      <vt:lpstr>Integración con Herramientas Externas de BI y Visualización</vt:lpstr>
      <vt:lpstr>Lab 3:  Databricks Data Analytics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2024-03-07T23:45:48Z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